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61" r:id="rId2"/>
    <p:sldId id="457" r:id="rId3"/>
    <p:sldId id="637" r:id="rId4"/>
    <p:sldId id="414" r:id="rId5"/>
    <p:sldId id="570" r:id="rId6"/>
    <p:sldId id="604" r:id="rId7"/>
    <p:sldId id="605" r:id="rId8"/>
    <p:sldId id="626" r:id="rId9"/>
    <p:sldId id="625" r:id="rId10"/>
    <p:sldId id="606" r:id="rId11"/>
    <p:sldId id="627" r:id="rId12"/>
    <p:sldId id="607" r:id="rId13"/>
    <p:sldId id="628" r:id="rId14"/>
    <p:sldId id="608" r:id="rId15"/>
    <p:sldId id="610" r:id="rId16"/>
    <p:sldId id="629" r:id="rId17"/>
    <p:sldId id="609" r:id="rId18"/>
    <p:sldId id="622" r:id="rId19"/>
    <p:sldId id="623" r:id="rId20"/>
    <p:sldId id="624" r:id="rId21"/>
    <p:sldId id="631" r:id="rId22"/>
    <p:sldId id="632" r:id="rId23"/>
    <p:sldId id="634" r:id="rId24"/>
    <p:sldId id="635" r:id="rId25"/>
    <p:sldId id="615" r:id="rId26"/>
    <p:sldId id="633" r:id="rId27"/>
    <p:sldId id="587" r:id="rId28"/>
    <p:sldId id="638" r:id="rId29"/>
    <p:sldId id="63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218DA-E8D1-450D-80A1-E71BF2887D24}" v="3" dt="2021-10-13T07:17:30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65A218DA-E8D1-450D-80A1-E71BF2887D24}"/>
    <pc:docChg chg="modSld">
      <pc:chgData name="Keios Starqua" userId="8cf9fb8f937025db" providerId="LiveId" clId="{65A218DA-E8D1-450D-80A1-E71BF2887D24}" dt="2021-10-13T07:25:50.677" v="32" actId="6549"/>
      <pc:docMkLst>
        <pc:docMk/>
      </pc:docMkLst>
      <pc:sldChg chg="modSp mod">
        <pc:chgData name="Keios Starqua" userId="8cf9fb8f937025db" providerId="LiveId" clId="{65A218DA-E8D1-450D-80A1-E71BF2887D24}" dt="2021-10-13T07:25:50.677" v="32" actId="6549"/>
        <pc:sldMkLst>
          <pc:docMk/>
          <pc:sldMk cId="3508809056" sldId="638"/>
        </pc:sldMkLst>
        <pc:graphicFrameChg chg="mod modGraphic">
          <ac:chgData name="Keios Starqua" userId="8cf9fb8f937025db" providerId="LiveId" clId="{65A218DA-E8D1-450D-80A1-E71BF2887D24}" dt="2021-10-13T07:25:50.677" v="32" actId="6549"/>
          <ac:graphicFrameMkLst>
            <pc:docMk/>
            <pc:sldMk cId="3508809056" sldId="638"/>
            <ac:graphicFrameMk id="3" creationId="{D735278A-B6C6-4A33-9F67-017D856C18A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0095A-DC7E-4134-BCD6-89D37622CE7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99B2D-9443-467E-A355-6D4A114FC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0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0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6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9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0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D33C0-29E1-465C-B51D-1867C9E4693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6C64A-9C44-4CD2-8454-D551CF46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C23A6-E771-4682-9CBF-CD4F4E2659A5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A500-BB04-470B-90A3-0C62E0B5B69E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28D28-E05B-4EB8-BF97-B2F3D09F6CDE}"/>
              </a:ext>
            </a:extLst>
          </p:cNvPr>
          <p:cNvSpPr txBox="1"/>
          <p:nvPr/>
        </p:nvSpPr>
        <p:spPr>
          <a:xfrm>
            <a:off x="5363131" y="2563167"/>
            <a:ext cx="2865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 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səʊ.lə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pæn.əl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New solar panels suck water from air to cool themselves down - VUPHONG SOLAR">
            <a:extLst>
              <a:ext uri="{FF2B5EF4-FFF2-40B4-BE49-F238E27FC236}">
                <a16:creationId xmlns:a16="http://schemas.microsoft.com/office/drawing/2014/main" id="{142C52E5-E826-4CBB-BD73-4E14DD00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8" y="1499646"/>
            <a:ext cx="5022373" cy="385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00A50-03D4-41B0-8340-214B375C3FBE}"/>
              </a:ext>
            </a:extLst>
          </p:cNvPr>
          <p:cNvSpPr txBox="1"/>
          <p:nvPr/>
        </p:nvSpPr>
        <p:spPr>
          <a:xfrm>
            <a:off x="5248277" y="3517274"/>
            <a:ext cx="4086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2400" b="0" i="0" dirty="0">
                <a:effectLst/>
                <a:latin typeface="Roboto" panose="02000000000000000000" pitchFamily="2" charset="0"/>
              </a:rPr>
              <a:t>a panel designed to absorb the sun's rays as a source of energy for generating electricity or heating.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B134E-047C-4B65-81E2-AB155D428A32}"/>
              </a:ext>
            </a:extLst>
          </p:cNvPr>
          <p:cNvSpPr txBox="1"/>
          <p:nvPr/>
        </p:nvSpPr>
        <p:spPr>
          <a:xfrm>
            <a:off x="159227" y="5771471"/>
            <a:ext cx="8499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Solar </a:t>
            </a:r>
            <a:r>
              <a:rPr lang="en-US" sz="2800" i="1" dirty="0">
                <a:solidFill>
                  <a:srgbClr val="1D2A57"/>
                </a:solidFill>
                <a:latin typeface="Arial" panose="020B0604020202020204" pitchFamily="34" charset="0"/>
              </a:rPr>
              <a:t>panels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are used to </a:t>
            </a:r>
            <a:r>
              <a:rPr lang="en-US" sz="2800" i="1" dirty="0">
                <a:solidFill>
                  <a:srgbClr val="1D2A57"/>
                </a:solidFill>
                <a:latin typeface="Arial" panose="020B0604020202020204" pitchFamily="34" charset="0"/>
              </a:rPr>
              <a:t>power </a:t>
            </a:r>
            <a:r>
              <a:rPr lang="en-US" sz="2800" i="1" u="sng" dirty="0">
                <a:solidFill>
                  <a:srgbClr val="1D2A57"/>
                </a:solidFill>
                <a:latin typeface="Arial" panose="020B0604020202020204" pitchFamily="34" charset="0"/>
              </a:rPr>
              <a:t>satellites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11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C23A6-E771-4682-9CBF-CD4F4E2659A5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A500-BB04-470B-90A3-0C62E0B5B69E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pic>
        <p:nvPicPr>
          <p:cNvPr id="5122" name="Picture 2" descr="Tiny Floating Cottages by Tiny FloatHouse">
            <a:extLst>
              <a:ext uri="{FF2B5EF4-FFF2-40B4-BE49-F238E27FC236}">
                <a16:creationId xmlns:a16="http://schemas.microsoft.com/office/drawing/2014/main" id="{68DFF605-1A54-413C-AE60-759F451A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3" y="914400"/>
            <a:ext cx="55869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26CB9-4C9D-4E0C-97B2-878AEA955A93}"/>
              </a:ext>
            </a:extLst>
          </p:cNvPr>
          <p:cNvSpPr txBox="1"/>
          <p:nvPr/>
        </p:nvSpPr>
        <p:spPr>
          <a:xfrm>
            <a:off x="5867400" y="1981200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house 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fləʊt</a:t>
            </a:r>
            <a:r>
              <a:rPr lang="en-US" sz="2800" dirty="0">
                <a:solidFill>
                  <a:srgbClr val="1D2A57"/>
                </a:solidFill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haʊs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hinaSmall wind turbine 400w on Global Sources">
            <a:extLst>
              <a:ext uri="{FF2B5EF4-FFF2-40B4-BE49-F238E27FC236}">
                <a16:creationId xmlns:a16="http://schemas.microsoft.com/office/drawing/2014/main" id="{191F40F4-FD2D-4E65-AC23-404750FC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8013"/>
            <a:ext cx="5029200" cy="45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FDB32-4D33-4DF8-ACE5-C9BFF541F154}"/>
              </a:ext>
            </a:extLst>
          </p:cNvPr>
          <p:cNvSpPr txBox="1"/>
          <p:nvPr/>
        </p:nvSpPr>
        <p:spPr>
          <a:xfrm>
            <a:off x="5277397" y="2474893"/>
            <a:ext cx="3714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generator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wɪndˈdʒen.ər.eɪ.tər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9E12-006F-405F-917E-7CEE80E06022}"/>
              </a:ext>
            </a:extLst>
          </p:cNvPr>
          <p:cNvSpPr txBox="1"/>
          <p:nvPr/>
        </p:nvSpPr>
        <p:spPr>
          <a:xfrm>
            <a:off x="5620062" y="3429000"/>
            <a:ext cx="3352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máy</a:t>
            </a:r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bằng</a:t>
            </a:r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sức</a:t>
            </a:r>
            <a:r>
              <a:rPr lang="en-US" sz="2800" b="0" i="0" dirty="0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444545"/>
                </a:solidFill>
                <a:effectLst/>
                <a:latin typeface="arial" panose="020B0604020202020204" pitchFamily="34" charset="0"/>
              </a:rPr>
              <a:t>gió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966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pic>
        <p:nvPicPr>
          <p:cNvPr id="6148" name="Picture 4" descr="5 Hobbies Retired Couples Can Enjoy Together | 55places">
            <a:extLst>
              <a:ext uri="{FF2B5EF4-FFF2-40B4-BE49-F238E27FC236}">
                <a16:creationId xmlns:a16="http://schemas.microsoft.com/office/drawing/2014/main" id="{4DD2ADCB-FC4C-4127-8E09-8868481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" y="964473"/>
            <a:ext cx="5026856" cy="452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CD6B92-51FF-42F6-A651-45D057BCC43B}"/>
              </a:ext>
            </a:extLst>
          </p:cNvPr>
          <p:cNvSpPr txBox="1"/>
          <p:nvPr/>
        </p:nvSpPr>
        <p:spPr>
          <a:xfrm>
            <a:off x="5484056" y="1981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Retired couple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rɪˈtaɪəd</a:t>
            </a:r>
            <a:r>
              <a:rPr lang="en-US" sz="2800" dirty="0">
                <a:solidFill>
                  <a:srgbClr val="1D2A57"/>
                </a:solidFill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kʌp.əl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3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FDB32-4D33-4DF8-ACE5-C9BFF541F154}"/>
              </a:ext>
            </a:extLst>
          </p:cNvPr>
          <p:cNvSpPr txBox="1"/>
          <p:nvPr/>
        </p:nvSpPr>
        <p:spPr>
          <a:xfrm>
            <a:off x="773757" y="4619625"/>
            <a:ext cx="248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pay 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D6B92-51FF-42F6-A651-45D057BCC43B}"/>
              </a:ext>
            </a:extLst>
          </p:cNvPr>
          <p:cNvSpPr txBox="1"/>
          <p:nvPr/>
        </p:nvSpPr>
        <p:spPr>
          <a:xfrm>
            <a:off x="5715000" y="4771779"/>
            <a:ext cx="2958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mortgage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mɔ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ɡɪdʒ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Thinking of buying a house? It's going to cost you (even more) — Economy">
            <a:extLst>
              <a:ext uri="{FF2B5EF4-FFF2-40B4-BE49-F238E27FC236}">
                <a16:creationId xmlns:a16="http://schemas.microsoft.com/office/drawing/2014/main" id="{64F2D1C7-BCC5-42A5-B926-D5FA24B8E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" y="1143000"/>
            <a:ext cx="433519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VID-19 Mortgage FAQs - Choice Mortgage Solutions">
            <a:extLst>
              <a:ext uri="{FF2B5EF4-FFF2-40B4-BE49-F238E27FC236}">
                <a16:creationId xmlns:a16="http://schemas.microsoft.com/office/drawing/2014/main" id="{350C3B96-747E-4C03-A41B-0F9AB44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0" y="1132114"/>
            <a:ext cx="448759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038A9-4A2D-41B0-A104-FD96D83257EB}"/>
              </a:ext>
            </a:extLst>
          </p:cNvPr>
          <p:cNvSpPr txBox="1"/>
          <p:nvPr/>
        </p:nvSpPr>
        <p:spPr>
          <a:xfrm>
            <a:off x="5943600" y="5725886"/>
            <a:ext cx="2799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một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thế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chấp</a:t>
            </a:r>
            <a:endParaRPr lang="en-US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CA6A8-3AD6-4B02-832A-92DAE2B0FA91}"/>
              </a:ext>
            </a:extLst>
          </p:cNvPr>
          <p:cNvSpPr txBox="1"/>
          <p:nvPr/>
        </p:nvSpPr>
        <p:spPr>
          <a:xfrm>
            <a:off x="1154639" y="5139630"/>
            <a:ext cx="2219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trả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tiền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thuê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2098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FDB32-4D33-4DF8-ACE5-C9BFF541F154}"/>
              </a:ext>
            </a:extLst>
          </p:cNvPr>
          <p:cNvSpPr txBox="1"/>
          <p:nvPr/>
        </p:nvSpPr>
        <p:spPr>
          <a:xfrm>
            <a:off x="5954943" y="2557142"/>
            <a:ext cx="3219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heating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sen.trəl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ˈhiː.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tɪŋ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Electric Central Heating- Principle, Pros, Cons &amp; more.">
            <a:extLst>
              <a:ext uri="{FF2B5EF4-FFF2-40B4-BE49-F238E27FC236}">
                <a16:creationId xmlns:a16="http://schemas.microsoft.com/office/drawing/2014/main" id="{18E09D6E-C856-4800-97F4-C41E7902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6205"/>
            <a:ext cx="5938910" cy="423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A63CA-5838-4CA0-960C-638F7A24F0E4}"/>
              </a:ext>
            </a:extLst>
          </p:cNvPr>
          <p:cNvSpPr txBox="1"/>
          <p:nvPr/>
        </p:nvSpPr>
        <p:spPr>
          <a:xfrm>
            <a:off x="133262" y="5066804"/>
            <a:ext cx="88774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sz="2000" dirty="0"/>
            </a:br>
            <a:r>
              <a:rPr lang="en-US" sz="2000" b="0" i="0" dirty="0">
                <a:effectLst/>
                <a:latin typeface="Roboto" panose="02000000000000000000" pitchFamily="2" charset="0"/>
              </a:rPr>
              <a:t>a system for warming a building by heating water or air in one place and circulating it through pipes and radiators or vents. 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hệ thống làm ấm tòa nhà bằng cách làm nóng nước hoặc không khí tại một nơi và lưu thông qua đường ống và bộ tản nhiệt hoặc lỗ thông hơi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796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D6B92-51FF-42F6-A651-45D057BCC43B}"/>
              </a:ext>
            </a:extLst>
          </p:cNvPr>
          <p:cNvSpPr txBox="1"/>
          <p:nvPr/>
        </p:nvSpPr>
        <p:spPr>
          <a:xfrm>
            <a:off x="2798208" y="5138792"/>
            <a:ext cx="248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groceries</a:t>
            </a:r>
          </a:p>
        </p:txBody>
      </p:sp>
      <p:pic>
        <p:nvPicPr>
          <p:cNvPr id="7172" name="Picture 4" descr="Buy your Groceries Online - President Apartments Blog">
            <a:extLst>
              <a:ext uri="{FF2B5EF4-FFF2-40B4-BE49-F238E27FC236}">
                <a16:creationId xmlns:a16="http://schemas.microsoft.com/office/drawing/2014/main" id="{AADA0A7A-1A12-48BE-971C-1894DA97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" y="1195988"/>
            <a:ext cx="5077663" cy="393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7CBA3-1A6C-4B79-875F-A1F3004A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70" y="1195988"/>
            <a:ext cx="3844574" cy="39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81210-17E2-414A-9746-C82C779CF45A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25E9-76CF-4384-8D08-101D2C628674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FDB32-4D33-4DF8-ACE5-C9BFF541F154}"/>
              </a:ext>
            </a:extLst>
          </p:cNvPr>
          <p:cNvSpPr txBox="1"/>
          <p:nvPr/>
        </p:nvSpPr>
        <p:spPr>
          <a:xfrm>
            <a:off x="2971800" y="4844474"/>
            <a:ext cx="248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 cost</a:t>
            </a:r>
          </a:p>
        </p:txBody>
      </p:sp>
      <p:pic>
        <p:nvPicPr>
          <p:cNvPr id="8194" name="Picture 2" descr="The Cost of Living in Spain | Compare My Move">
            <a:extLst>
              <a:ext uri="{FF2B5EF4-FFF2-40B4-BE49-F238E27FC236}">
                <a16:creationId xmlns:a16="http://schemas.microsoft.com/office/drawing/2014/main" id="{37A9352F-8580-49CF-A674-5D645234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32232"/>
            <a:ext cx="75438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7EE92-B47F-4D5A-90AD-9768DAE6658E}"/>
              </a:ext>
            </a:extLst>
          </p:cNvPr>
          <p:cNvSpPr txBox="1"/>
          <p:nvPr/>
        </p:nvSpPr>
        <p:spPr>
          <a:xfrm>
            <a:off x="533400" y="5524904"/>
            <a:ext cx="838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amount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money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 a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person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needs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live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3D9A6-E9A5-45BA-80EE-FCDBB92D3AAA}"/>
              </a:ext>
            </a:extLst>
          </p:cNvPr>
          <p:cNvSpPr txBox="1"/>
          <p:nvPr/>
        </p:nvSpPr>
        <p:spPr>
          <a:xfrm>
            <a:off x="533400" y="6187322"/>
            <a:ext cx="8608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increase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interest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rates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will </a:t>
            </a:r>
            <a:r>
              <a:rPr lang="en-US" sz="2400" b="1" i="1" dirty="0">
                <a:solidFill>
                  <a:srgbClr val="1D2A57"/>
                </a:solidFill>
                <a:latin typeface="Arial" panose="020B0604020202020204" pitchFamily="34" charset="0"/>
              </a:rPr>
              <a:t>raise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cost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400" i="1" u="sng" dirty="0">
                <a:solidFill>
                  <a:srgbClr val="1D2A57"/>
                </a:solidFill>
                <a:latin typeface="Arial" panose="020B0604020202020204" pitchFamily="34" charset="0"/>
              </a:rPr>
              <a:t>living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77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reless Makes the Electric Grid Smarter and More Reliable | Electronic  Design">
            <a:extLst>
              <a:ext uri="{FF2B5EF4-FFF2-40B4-BE49-F238E27FC236}">
                <a16:creationId xmlns:a16="http://schemas.microsoft.com/office/drawing/2014/main" id="{40200448-B253-4AE1-A7F2-FF7E1C40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22662"/>
            <a:ext cx="2961041" cy="20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Off-Grid Power - Completely Green">
            <a:extLst>
              <a:ext uri="{FF2B5EF4-FFF2-40B4-BE49-F238E27FC236}">
                <a16:creationId xmlns:a16="http://schemas.microsoft.com/office/drawing/2014/main" id="{480315A0-DC6E-4D7C-BAD7-314CBB22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064938" cy="20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ublic utility elements, vector ... | Stock vector | Colourbox">
            <a:extLst>
              <a:ext uri="{FF2B5EF4-FFF2-40B4-BE49-F238E27FC236}">
                <a16:creationId xmlns:a16="http://schemas.microsoft.com/office/drawing/2014/main" id="{393EAA35-C6C9-441F-B45E-DDCAE2AF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3466515"/>
            <a:ext cx="288912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dvanced meters for WA electricity network | Energy Magazine">
            <a:extLst>
              <a:ext uri="{FF2B5EF4-FFF2-40B4-BE49-F238E27FC236}">
                <a16:creationId xmlns:a16="http://schemas.microsoft.com/office/drawing/2014/main" id="{0334187B-B554-4ABE-8A75-AF716CBE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2" y="3485271"/>
            <a:ext cx="2860675" cy="272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ATER SUPPLY AND ITS TYPES — Steemit">
            <a:extLst>
              <a:ext uri="{FF2B5EF4-FFF2-40B4-BE49-F238E27FC236}">
                <a16:creationId xmlns:a16="http://schemas.microsoft.com/office/drawing/2014/main" id="{86EEE22B-C671-4875-9961-3C4055D9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10" y="3466514"/>
            <a:ext cx="2848466" cy="272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81688-9C94-4F21-848A-93F0A4C8F498}"/>
              </a:ext>
            </a:extLst>
          </p:cNvPr>
          <p:cNvSpPr txBox="1"/>
          <p:nvPr/>
        </p:nvSpPr>
        <p:spPr>
          <a:xfrm>
            <a:off x="1981200" y="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Can you remember the words and phrases?</a:t>
            </a:r>
          </a:p>
        </p:txBody>
      </p:sp>
    </p:spTree>
    <p:extLst>
      <p:ext uri="{BB962C8B-B14F-4D97-AF65-F5344CB8AC3E}">
        <p14:creationId xmlns:p14="http://schemas.microsoft.com/office/powerpoint/2010/main" val="338374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New solar panels suck water from air to cool themselves down - VUPHONG SOLAR">
            <a:extLst>
              <a:ext uri="{FF2B5EF4-FFF2-40B4-BE49-F238E27FC236}">
                <a16:creationId xmlns:a16="http://schemas.microsoft.com/office/drawing/2014/main" id="{C22E491F-2C5F-4A27-BFE2-1E090382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4" y="394153"/>
            <a:ext cx="2728432" cy="20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ny Floating Cottages by Tiny FloatHouse">
            <a:extLst>
              <a:ext uri="{FF2B5EF4-FFF2-40B4-BE49-F238E27FC236}">
                <a16:creationId xmlns:a16="http://schemas.microsoft.com/office/drawing/2014/main" id="{C68D1AD6-C54D-4EFA-BEEB-9D28C168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7" y="214579"/>
            <a:ext cx="2916619" cy="2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inaSmall wind turbine 400w on Global Sources">
            <a:extLst>
              <a:ext uri="{FF2B5EF4-FFF2-40B4-BE49-F238E27FC236}">
                <a16:creationId xmlns:a16="http://schemas.microsoft.com/office/drawing/2014/main" id="{DCF22582-5163-4FD3-9A50-8CE31DEC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5" y="4645875"/>
            <a:ext cx="2861936" cy="21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 Hobbies Retired Couples Can Enjoy Together | 55places">
            <a:extLst>
              <a:ext uri="{FF2B5EF4-FFF2-40B4-BE49-F238E27FC236}">
                <a16:creationId xmlns:a16="http://schemas.microsoft.com/office/drawing/2014/main" id="{EC6C941B-8051-4533-92E1-D56F355E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29" y="4597487"/>
            <a:ext cx="2861937" cy="20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uy your Groceries Online - President Apartments Blog">
            <a:extLst>
              <a:ext uri="{FF2B5EF4-FFF2-40B4-BE49-F238E27FC236}">
                <a16:creationId xmlns:a16="http://schemas.microsoft.com/office/drawing/2014/main" id="{2FEA0720-3DE0-4CEB-9D41-4B17C471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88" y="2502140"/>
            <a:ext cx="2942906" cy="21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2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105217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345" y="930317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	WHAT IS THE ALTERNATIVE?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What are the Uses of Electricity in Modern Life? - The Scientific World -  Let's have a moment of science">
            <a:extLst>
              <a:ext uri="{FF2B5EF4-FFF2-40B4-BE49-F238E27FC236}">
                <a16:creationId xmlns:a16="http://schemas.microsoft.com/office/drawing/2014/main" id="{4CFE6060-23AF-43C7-A2E4-96A01321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16" y="1870033"/>
            <a:ext cx="4264025" cy="41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advantages of Village Life or Living in the countryside | Planning Tank">
            <a:extLst>
              <a:ext uri="{FF2B5EF4-FFF2-40B4-BE49-F238E27FC236}">
                <a16:creationId xmlns:a16="http://schemas.microsoft.com/office/drawing/2014/main" id="{0D549D70-8AE6-47CE-9414-6472059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95433"/>
            <a:ext cx="4547382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inking of buying a house? It's going to cost you (even more) — Economy">
            <a:extLst>
              <a:ext uri="{FF2B5EF4-FFF2-40B4-BE49-F238E27FC236}">
                <a16:creationId xmlns:a16="http://schemas.microsoft.com/office/drawing/2014/main" id="{B4949E7A-E6D6-43FA-964E-132A6620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7" y="381000"/>
            <a:ext cx="3758751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VID-19 Mortgage FAQs - Choice Mortgage Solutions">
            <a:extLst>
              <a:ext uri="{FF2B5EF4-FFF2-40B4-BE49-F238E27FC236}">
                <a16:creationId xmlns:a16="http://schemas.microsoft.com/office/drawing/2014/main" id="{F12584E9-998B-467B-ABF4-F09A94AB8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00" y="3638066"/>
            <a:ext cx="4230305" cy="28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lectric Central Heating- Principle, Pros, Cons &amp; more.">
            <a:extLst>
              <a:ext uri="{FF2B5EF4-FFF2-40B4-BE49-F238E27FC236}">
                <a16:creationId xmlns:a16="http://schemas.microsoft.com/office/drawing/2014/main" id="{48281137-9E7B-4B87-B8BB-99BFD384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3" y="3696138"/>
            <a:ext cx="3872415" cy="28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Cost of Living in Spain | Compare My Move">
            <a:extLst>
              <a:ext uri="{FF2B5EF4-FFF2-40B4-BE49-F238E27FC236}">
                <a16:creationId xmlns:a16="http://schemas.microsoft.com/office/drawing/2014/main" id="{7BEBDEF4-7401-4208-98EF-839F4BDD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78" y="351691"/>
            <a:ext cx="423030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8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61BB5-2C49-4F2F-88B9-0C8479B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969916"/>
            <a:ext cx="5348654" cy="527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AAA9E-6166-4089-AD8F-2A15A29CA2B3}"/>
              </a:ext>
            </a:extLst>
          </p:cNvPr>
          <p:cNvSpPr txBox="1"/>
          <p:nvPr/>
        </p:nvSpPr>
        <p:spPr>
          <a:xfrm>
            <a:off x="41366" y="-7983"/>
            <a:ext cx="213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D2FB9-48BD-4BAE-B8C2-CF583848B3E7}"/>
              </a:ext>
            </a:extLst>
          </p:cNvPr>
          <p:cNvSpPr txBox="1"/>
          <p:nvPr/>
        </p:nvSpPr>
        <p:spPr>
          <a:xfrm>
            <a:off x="2427849" y="7982"/>
            <a:ext cx="59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LIVING OFF THE GRID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8761E-2481-481E-9C88-B488B88D2778}"/>
              </a:ext>
            </a:extLst>
          </p:cNvPr>
          <p:cNvSpPr txBox="1"/>
          <p:nvPr/>
        </p:nvSpPr>
        <p:spPr>
          <a:xfrm>
            <a:off x="0" y="542522"/>
            <a:ext cx="891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rest of the article about the two couples and decide who they are (John or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Margy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1C4E2-399E-45A6-ACCA-B32DC0E3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992776"/>
            <a:ext cx="4158343" cy="4403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BC335-E35D-48B8-ADAC-21B260987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191000"/>
            <a:ext cx="2571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375C4-3D5A-4C20-B68B-D4B3BB2A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5800"/>
            <a:ext cx="85344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24A93-A023-4667-947A-40C98C2B2DA0}"/>
              </a:ext>
            </a:extLst>
          </p:cNvPr>
          <p:cNvSpPr txBox="1"/>
          <p:nvPr/>
        </p:nvSpPr>
        <p:spPr>
          <a:xfrm>
            <a:off x="2286000" y="76200"/>
            <a:ext cx="397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</a:t>
            </a:r>
          </a:p>
        </p:txBody>
      </p:sp>
      <p:pic>
        <p:nvPicPr>
          <p:cNvPr id="5" name="Track 26">
            <a:hlinkClick r:id="" action="ppaction://media"/>
            <a:extLst>
              <a:ext uri="{FF2B5EF4-FFF2-40B4-BE49-F238E27FC236}">
                <a16:creationId xmlns:a16="http://schemas.microsoft.com/office/drawing/2014/main" id="{6DB81E63-B89D-490E-B03E-D6B2D1961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394CF-8FDA-4D5C-B4D3-57C91BAC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868680"/>
            <a:ext cx="3540034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BC875-2DCF-493A-A7B4-4E795CC8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6" y="838200"/>
            <a:ext cx="5348654" cy="5583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8B223-F04B-4C00-AEDE-D2857ED6BC6F}"/>
              </a:ext>
            </a:extLst>
          </p:cNvPr>
          <p:cNvSpPr txBox="1"/>
          <p:nvPr/>
        </p:nvSpPr>
        <p:spPr>
          <a:xfrm>
            <a:off x="41366" y="-7983"/>
            <a:ext cx="213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D10C4-A7B9-4389-A548-9D8A669AC108}"/>
              </a:ext>
            </a:extLst>
          </p:cNvPr>
          <p:cNvSpPr txBox="1"/>
          <p:nvPr/>
        </p:nvSpPr>
        <p:spPr>
          <a:xfrm>
            <a:off x="2427849" y="7982"/>
            <a:ext cx="59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 + ING FORM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7597A1-3CD7-4E7A-B46C-7B9B89C3138D}"/>
              </a:ext>
            </a:extLst>
          </p:cNvPr>
          <p:cNvCxnSpPr/>
          <p:nvPr/>
        </p:nvCxnSpPr>
        <p:spPr>
          <a:xfrm>
            <a:off x="6858000" y="533400"/>
            <a:ext cx="1752600" cy="0"/>
          </a:xfrm>
          <a:prstGeom prst="line">
            <a:avLst/>
          </a:prstGeom>
          <a:ln w="22225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59707-B113-48B8-8F1F-89F8C8C29A26}"/>
              </a:ext>
            </a:extLst>
          </p:cNvPr>
          <p:cNvCxnSpPr>
            <a:cxnSpLocks/>
          </p:cNvCxnSpPr>
          <p:nvPr/>
        </p:nvCxnSpPr>
        <p:spPr>
          <a:xfrm>
            <a:off x="1752600" y="2540726"/>
            <a:ext cx="762000" cy="0"/>
          </a:xfrm>
          <a:prstGeom prst="line">
            <a:avLst/>
          </a:prstGeom>
          <a:ln w="22225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873BA7-8667-43B9-95C7-906EED7312E3}"/>
              </a:ext>
            </a:extLst>
          </p:cNvPr>
          <p:cNvCxnSpPr>
            <a:cxnSpLocks/>
          </p:cNvCxnSpPr>
          <p:nvPr/>
        </p:nvCxnSpPr>
        <p:spPr>
          <a:xfrm>
            <a:off x="4114800" y="3759926"/>
            <a:ext cx="685800" cy="0"/>
          </a:xfrm>
          <a:prstGeom prst="line">
            <a:avLst/>
          </a:prstGeom>
          <a:ln w="22225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794F6E-43C7-41ED-94F3-B0ABC350D3BE}"/>
              </a:ext>
            </a:extLst>
          </p:cNvPr>
          <p:cNvCxnSpPr>
            <a:cxnSpLocks/>
          </p:cNvCxnSpPr>
          <p:nvPr/>
        </p:nvCxnSpPr>
        <p:spPr>
          <a:xfrm>
            <a:off x="1776548" y="5893526"/>
            <a:ext cx="685800" cy="0"/>
          </a:xfrm>
          <a:prstGeom prst="line">
            <a:avLst/>
          </a:prstGeom>
          <a:ln w="22225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20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394CF-8FDA-4D5C-B4D3-57C91BAC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17370"/>
            <a:ext cx="8305800" cy="5302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8B223-F04B-4C00-AEDE-D2857ED6BC6F}"/>
              </a:ext>
            </a:extLst>
          </p:cNvPr>
          <p:cNvSpPr txBox="1"/>
          <p:nvPr/>
        </p:nvSpPr>
        <p:spPr>
          <a:xfrm>
            <a:off x="41366" y="-7983"/>
            <a:ext cx="213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D10C4-A7B9-4389-A548-9D8A669AC108}"/>
              </a:ext>
            </a:extLst>
          </p:cNvPr>
          <p:cNvSpPr txBox="1"/>
          <p:nvPr/>
        </p:nvSpPr>
        <p:spPr>
          <a:xfrm>
            <a:off x="2427849" y="7982"/>
            <a:ext cx="59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 + ING FORM</a:t>
            </a:r>
          </a:p>
        </p:txBody>
      </p:sp>
    </p:spTree>
    <p:extLst>
      <p:ext uri="{BB962C8B-B14F-4D97-AF65-F5344CB8AC3E}">
        <p14:creationId xmlns:p14="http://schemas.microsoft.com/office/powerpoint/2010/main" val="429221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6F424-F683-4E41-B743-AE93D09AF879}"/>
              </a:ext>
            </a:extLst>
          </p:cNvPr>
          <p:cNvSpPr txBox="1"/>
          <p:nvPr/>
        </p:nvSpPr>
        <p:spPr>
          <a:xfrm>
            <a:off x="152400" y="0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6FA44-61FA-4A23-9F44-D920AC4F7C66}"/>
              </a:ext>
            </a:extLst>
          </p:cNvPr>
          <p:cNvSpPr txBox="1"/>
          <p:nvPr/>
        </p:nvSpPr>
        <p:spPr>
          <a:xfrm>
            <a:off x="2427849" y="7982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VERB+ -ING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2281B-71DD-4714-A8E6-41E991D3AEF4}"/>
              </a:ext>
            </a:extLst>
          </p:cNvPr>
          <p:cNvSpPr txBox="1"/>
          <p:nvPr/>
        </p:nvSpPr>
        <p:spPr>
          <a:xfrm>
            <a:off x="152400" y="565846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“Verb + -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form” after the following verbs: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5E8B235-1962-41FE-9153-33F23541A594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133774"/>
          <a:ext cx="8686800" cy="561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1126506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57884081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013682930"/>
                    </a:ext>
                  </a:extLst>
                </a:gridCol>
              </a:tblGrid>
              <a:tr h="467878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8706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</a:t>
                      </a:r>
                      <a:r>
                        <a:rPr lang="en-US" sz="18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began moving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this house in 1997.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108385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sister </a:t>
                      </a:r>
                      <a:r>
                        <a:rPr lang="en-US" sz="18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enjoys watching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horror films.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857981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can’t </a:t>
                      </a:r>
                      <a:r>
                        <a:rPr lang="en-US" sz="18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imagine living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 the grid.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433507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you </a:t>
                      </a:r>
                      <a:r>
                        <a:rPr lang="en-US" sz="18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 playing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59139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we want to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catch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the 7.30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that will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 leav</a:t>
                      </a:r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ing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house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at 6.00</a:t>
                      </a:r>
                      <a:endParaRPr 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614724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have always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regretted not having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studied harder at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school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99580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</a:t>
                      </a:r>
                      <a:r>
                        <a:rPr lang="en-US" sz="1800" b="0" i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spends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two hours a day </a:t>
                      </a:r>
                      <a:r>
                        <a:rPr lang="en-US" sz="1800" b="0" i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practicing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English.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19149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They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started building 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house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January.</a:t>
                      </a:r>
                      <a:endParaRPr 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5329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couldn't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stop laughing</a:t>
                      </a:r>
                      <a:endParaRPr 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4941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suggested putting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matter to the committee. </a:t>
                      </a:r>
                      <a:endParaRPr 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345781"/>
                  </a:ext>
                </a:extLst>
              </a:tr>
              <a:tr h="467878"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37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0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B7EC3B-4D87-42BA-8A27-48319B0A9957}"/>
              </a:ext>
            </a:extLst>
          </p:cNvPr>
          <p:cNvSpPr txBox="1"/>
          <p:nvPr/>
        </p:nvSpPr>
        <p:spPr>
          <a:xfrm>
            <a:off x="47897" y="339841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sentences. Choose from these verbs and phrases or use other verbs.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862D-4A89-4C78-84C1-E40025D7E346}"/>
              </a:ext>
            </a:extLst>
          </p:cNvPr>
          <p:cNvSpPr txBox="1"/>
          <p:nvPr/>
        </p:nvSpPr>
        <p:spPr>
          <a:xfrm>
            <a:off x="265611" y="2133600"/>
            <a:ext cx="8878389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me, modern life means_________.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spend ______ hours a week _________.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don’t regret _______ 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imagine________?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started _______ ago/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I’d like to stop ______.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 a friend of mine suggested _______ together.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9A9E3-25F3-4689-9730-4E59B30D8FB4}"/>
              </a:ext>
            </a:extLst>
          </p:cNvPr>
          <p:cNvSpPr txBox="1"/>
          <p:nvPr/>
        </p:nvSpPr>
        <p:spPr>
          <a:xfrm>
            <a:off x="3605348" y="-121824"/>
            <a:ext cx="193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A66A5B-F531-4204-AEA7-EB578F8274EB}"/>
              </a:ext>
            </a:extLst>
          </p:cNvPr>
          <p:cNvSpPr/>
          <p:nvPr/>
        </p:nvSpPr>
        <p:spPr>
          <a:xfrm>
            <a:off x="136373" y="1195466"/>
            <a:ext cx="8878389" cy="101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Buy an apartment	have a washing machine	pay rent		live in a mobile home		watch TV		work	</a:t>
            </a:r>
          </a:p>
        </p:txBody>
      </p:sp>
    </p:spTree>
    <p:extLst>
      <p:ext uri="{BB962C8B-B14F-4D97-AF65-F5344CB8AC3E}">
        <p14:creationId xmlns:p14="http://schemas.microsoft.com/office/powerpoint/2010/main" val="204803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521448-FB11-4CF3-A765-3E56CAB98EA1}"/>
              </a:ext>
            </a:extLst>
          </p:cNvPr>
          <p:cNvSpPr txBox="1"/>
          <p:nvPr/>
        </p:nvSpPr>
        <p:spPr>
          <a:xfrm>
            <a:off x="3657600" y="-111845"/>
            <a:ext cx="231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A79AE-1BDD-4B60-B839-D4704D3BD503}"/>
              </a:ext>
            </a:extLst>
          </p:cNvPr>
          <p:cNvSpPr txBox="1"/>
          <p:nvPr/>
        </p:nvSpPr>
        <p:spPr>
          <a:xfrm>
            <a:off x="74326" y="52685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772BE-19F1-44D2-A045-F5B8F70DB28C}"/>
              </a:ext>
            </a:extLst>
          </p:cNvPr>
          <p:cNvSpPr txBox="1"/>
          <p:nvPr/>
        </p:nvSpPr>
        <p:spPr>
          <a:xfrm>
            <a:off x="0" y="1164715"/>
            <a:ext cx="826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your biggest living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6594-50FC-4E08-9816-E5CD8A6D231E}"/>
              </a:ext>
            </a:extLst>
          </p:cNvPr>
          <p:cNvSpPr txBox="1"/>
          <p:nvPr/>
        </p:nvSpPr>
        <p:spPr>
          <a:xfrm>
            <a:off x="0" y="1802577"/>
            <a:ext cx="826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are the ways to reduce living cost?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45D39-B477-42DB-A44C-8DCFD11E8552}"/>
              </a:ext>
            </a:extLst>
          </p:cNvPr>
          <p:cNvSpPr txBox="1"/>
          <p:nvPr/>
        </p:nvSpPr>
        <p:spPr>
          <a:xfrm>
            <a:off x="-1" y="2440439"/>
            <a:ext cx="826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What changes will you make?</a:t>
            </a:r>
          </a:p>
        </p:txBody>
      </p:sp>
      <p:pic>
        <p:nvPicPr>
          <p:cNvPr id="1026" name="Picture 2" descr="Living cost in Hanoi - Improving Students Exchange Program">
            <a:extLst>
              <a:ext uri="{FF2B5EF4-FFF2-40B4-BE49-F238E27FC236}">
                <a16:creationId xmlns:a16="http://schemas.microsoft.com/office/drawing/2014/main" id="{17A464D2-6CA5-4B3A-AE04-4BF8CD3B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94" y="3041373"/>
            <a:ext cx="5884106" cy="36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86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D735278A-B6C6-4A33-9F67-017D856C1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62110"/>
              </p:ext>
            </p:extLst>
          </p:nvPr>
        </p:nvGraphicFramePr>
        <p:xfrm>
          <a:off x="1524000" y="1397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91730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411539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13434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2640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0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Accommodation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6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Food &amp; 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9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44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Digital 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8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Hang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809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04D3F-8C7B-454E-8F55-29086660B5BE}"/>
              </a:ext>
            </a:extLst>
          </p:cNvPr>
          <p:cNvSpPr txBox="1"/>
          <p:nvPr/>
        </p:nvSpPr>
        <p:spPr>
          <a:xfrm>
            <a:off x="3605348" y="0"/>
            <a:ext cx="241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E60B7-965A-4EC1-9296-6730AAC1E8A1}"/>
              </a:ext>
            </a:extLst>
          </p:cNvPr>
          <p:cNvSpPr txBox="1"/>
          <p:nvPr/>
        </p:nvSpPr>
        <p:spPr>
          <a:xfrm>
            <a:off x="381000" y="2895600"/>
            <a:ext cx="807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https://www.youtube.com/watch?v=uaid9kHmHbw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52383-284C-439C-A54A-BEFEC4DA54B9}"/>
              </a:ext>
            </a:extLst>
          </p:cNvPr>
          <p:cNvSpPr txBox="1"/>
          <p:nvPr/>
        </p:nvSpPr>
        <p:spPr>
          <a:xfrm>
            <a:off x="381000" y="2363688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V-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B9AC8-F9D1-4D29-8D36-6ACC4C30E12E}"/>
              </a:ext>
            </a:extLst>
          </p:cNvPr>
          <p:cNvSpPr txBox="1"/>
          <p:nvPr/>
        </p:nvSpPr>
        <p:spPr>
          <a:xfrm>
            <a:off x="381000" y="1694924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https://www.youtube.com/watch?v=rlJzs58eNcg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59AC7-B2F2-448C-891B-3798A2BDAD5A}"/>
              </a:ext>
            </a:extLst>
          </p:cNvPr>
          <p:cNvSpPr txBox="1"/>
          <p:nvPr/>
        </p:nvSpPr>
        <p:spPr>
          <a:xfrm>
            <a:off x="381000" y="1149271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Cost of living</a:t>
            </a:r>
          </a:p>
        </p:txBody>
      </p:sp>
    </p:spTree>
    <p:extLst>
      <p:ext uri="{BB962C8B-B14F-4D97-AF65-F5344CB8AC3E}">
        <p14:creationId xmlns:p14="http://schemas.microsoft.com/office/powerpoint/2010/main" val="33146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ECB85-DC6C-443D-8A79-273CD5D3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5" y="3013503"/>
            <a:ext cx="4391815" cy="32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FDEE8-FAFB-439A-A9BF-2676C664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13504"/>
            <a:ext cx="4247882" cy="322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1FF87-9B4F-4DE9-B048-B5524E80352F}"/>
              </a:ext>
            </a:extLst>
          </p:cNvPr>
          <p:cNvSpPr txBox="1"/>
          <p:nvPr/>
        </p:nvSpPr>
        <p:spPr>
          <a:xfrm>
            <a:off x="233101" y="1027601"/>
            <a:ext cx="8834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An alternative </a:t>
            </a:r>
            <a:r>
              <a:rPr lang="en-US" b="1" dirty="0">
                <a:solidFill>
                  <a:srgbClr val="1D2A57"/>
                </a:solidFill>
                <a:latin typeface="Arial" panose="020B0604020202020204" pitchFamily="34" charset="0"/>
              </a:rPr>
              <a:t>plan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dirty="0">
                <a:solidFill>
                  <a:srgbClr val="1D2A57"/>
                </a:solidFill>
                <a:latin typeface="Arial" panose="020B0604020202020204" pitchFamily="34" charset="0"/>
              </a:rPr>
              <a:t>method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is one that you can use if you do not </a:t>
            </a:r>
            <a:r>
              <a:rPr lang="en-US" b="1" dirty="0">
                <a:solidFill>
                  <a:srgbClr val="1D2A57"/>
                </a:solidFill>
                <a:latin typeface="Arial" panose="020B0604020202020204" pitchFamily="34" charset="0"/>
              </a:rPr>
              <a:t>want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use another 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1C5E4-F1F9-406E-AE5C-89CA855C11E6}"/>
              </a:ext>
            </a:extLst>
          </p:cNvPr>
          <p:cNvSpPr txBox="1"/>
          <p:nvPr/>
        </p:nvSpPr>
        <p:spPr>
          <a:xfrm>
            <a:off x="2396079" y="76296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</a:p>
          <a:p>
            <a:pPr algn="ctr"/>
            <a:r>
              <a:rPr lang="en-US" sz="32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32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ɔːlˈtɜːnətɪv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4447A-BD00-4CA2-A4D9-4FC2C44BC725}"/>
              </a:ext>
            </a:extLst>
          </p:cNvPr>
          <p:cNvSpPr txBox="1"/>
          <p:nvPr/>
        </p:nvSpPr>
        <p:spPr>
          <a:xfrm>
            <a:off x="212080" y="1823300"/>
            <a:ext cx="866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 </a:t>
            </a:r>
            <a:r>
              <a:rPr lang="en-US" i="1" dirty="0">
                <a:solidFill>
                  <a:srgbClr val="1D2A57"/>
                </a:solidFill>
                <a:latin typeface="Arial" panose="020B0604020202020204" pitchFamily="34" charset="0"/>
              </a:rPr>
              <a:t>opposition</a:t>
            </a:r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1" dirty="0">
                <a:solidFill>
                  <a:srgbClr val="1D2A57"/>
                </a:solidFill>
                <a:latin typeface="Arial" panose="020B0604020202020204" pitchFamily="34" charset="0"/>
              </a:rPr>
              <a:t>parties</a:t>
            </a:r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have so </a:t>
            </a:r>
            <a:r>
              <a:rPr lang="en-US" i="1" dirty="0">
                <a:solidFill>
                  <a:srgbClr val="1D2A57"/>
                </a:solidFill>
                <a:latin typeface="Arial" panose="020B0604020202020204" pitchFamily="34" charset="0"/>
              </a:rPr>
              <a:t>far</a:t>
            </a:r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1" dirty="0">
                <a:solidFill>
                  <a:srgbClr val="1D2A57"/>
                </a:solidFill>
                <a:latin typeface="Arial" panose="020B0604020202020204" pitchFamily="34" charset="0"/>
              </a:rPr>
              <a:t>failed</a:t>
            </a:r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set out an alternative </a:t>
            </a:r>
            <a:r>
              <a:rPr lang="en-US" i="1" u="sng" dirty="0">
                <a:solidFill>
                  <a:srgbClr val="1D2A57"/>
                </a:solidFill>
                <a:latin typeface="Arial" panose="020B0604020202020204" pitchFamily="34" charset="0"/>
              </a:rPr>
              <a:t>strategy</a:t>
            </a:r>
            <a:r>
              <a:rPr lang="en-US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9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75" y="4291209"/>
            <a:ext cx="8864472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cost of living, farming, health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VERBS+ -ING, present simple and past simple passive, subject/object questions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a conversation.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141506"/>
            <a:ext cx="362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CONTENTS </a:t>
            </a:r>
          </a:p>
        </p:txBody>
      </p:sp>
      <p:sp>
        <p:nvSpPr>
          <p:cNvPr id="4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ngerous Signs Warnings Logo Skateboard Laptop Sticker Decal A4 Size | eB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Rural Life In Vietnamese Countryside Editorial Stock Image - Image of  adult, outdoor: 132438669">
            <a:extLst>
              <a:ext uri="{FF2B5EF4-FFF2-40B4-BE49-F238E27FC236}">
                <a16:creationId xmlns:a16="http://schemas.microsoft.com/office/drawing/2014/main" id="{FE1BADB7-99B6-4C5E-B7F1-21BD1537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96" y="1002306"/>
            <a:ext cx="4237651" cy="34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ity Lights Long Exposure Street Life In The City Speed Highway Stock Photo  - Image of travel, street: 174323846">
            <a:extLst>
              <a:ext uri="{FF2B5EF4-FFF2-40B4-BE49-F238E27FC236}">
                <a16:creationId xmlns:a16="http://schemas.microsoft.com/office/drawing/2014/main" id="{2BCFACA7-2330-4F37-A15F-CD0D7B18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" y="1002306"/>
            <a:ext cx="4237651" cy="34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521448-FB11-4CF3-A765-3E56CAB98EA1}"/>
              </a:ext>
            </a:extLst>
          </p:cNvPr>
          <p:cNvSpPr txBox="1"/>
          <p:nvPr/>
        </p:nvSpPr>
        <p:spPr>
          <a:xfrm>
            <a:off x="4689" y="19708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LESSON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91085-9FC0-45A3-B151-4460B75BD36C}"/>
              </a:ext>
            </a:extLst>
          </p:cNvPr>
          <p:cNvSpPr txBox="1"/>
          <p:nvPr/>
        </p:nvSpPr>
        <p:spPr>
          <a:xfrm>
            <a:off x="1981200" y="658745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LIVING OFF THE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741B4-E330-4F8C-94A2-8CA3D301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8839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38943-2909-4514-8B46-7ABFF8406A21}"/>
              </a:ext>
            </a:extLst>
          </p:cNvPr>
          <p:cNvSpPr txBox="1"/>
          <p:nvPr/>
        </p:nvSpPr>
        <p:spPr>
          <a:xfrm>
            <a:off x="4688" y="197080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23F22-4E84-47FA-8877-2136035BB926}"/>
              </a:ext>
            </a:extLst>
          </p:cNvPr>
          <p:cNvSpPr txBox="1"/>
          <p:nvPr/>
        </p:nvSpPr>
        <p:spPr>
          <a:xfrm>
            <a:off x="1981200" y="658745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pic>
        <p:nvPicPr>
          <p:cNvPr id="3074" name="Picture 2" descr="Wireless Makes the Electric Grid Smarter and More Reliable | Electronic  Design">
            <a:extLst>
              <a:ext uri="{FF2B5EF4-FFF2-40B4-BE49-F238E27FC236}">
                <a16:creationId xmlns:a16="http://schemas.microsoft.com/office/drawing/2014/main" id="{C59498F9-7447-4660-9770-11496740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705185"/>
            <a:ext cx="43433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8F530-E0C9-4DBA-9B3D-A20781642945}"/>
              </a:ext>
            </a:extLst>
          </p:cNvPr>
          <p:cNvSpPr txBox="1"/>
          <p:nvPr/>
        </p:nvSpPr>
        <p:spPr>
          <a:xfrm>
            <a:off x="952499" y="5030184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Electricity grid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ɪˌlekˈtrɪsəti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Off-Grid Power - Completely Green">
            <a:extLst>
              <a:ext uri="{FF2B5EF4-FFF2-40B4-BE49-F238E27FC236}">
                <a16:creationId xmlns:a16="http://schemas.microsoft.com/office/drawing/2014/main" id="{56AA10E4-DF1D-448C-A3AD-A04096AF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3067"/>
            <a:ext cx="4495800" cy="306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FA6FB-435F-4D3C-B87C-F12D4C10A3E5}"/>
              </a:ext>
            </a:extLst>
          </p:cNvPr>
          <p:cNvSpPr txBox="1"/>
          <p:nvPr/>
        </p:nvSpPr>
        <p:spPr>
          <a:xfrm>
            <a:off x="5181600" y="4941122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Off-grid power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(off Electricity grid)</a:t>
            </a:r>
          </a:p>
        </p:txBody>
      </p:sp>
    </p:spTree>
    <p:extLst>
      <p:ext uri="{BB962C8B-B14F-4D97-AF65-F5344CB8AC3E}">
        <p14:creationId xmlns:p14="http://schemas.microsoft.com/office/powerpoint/2010/main" val="136860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ublic utility elements, vector ... | Stock vector | Colourbox">
            <a:extLst>
              <a:ext uri="{FF2B5EF4-FFF2-40B4-BE49-F238E27FC236}">
                <a16:creationId xmlns:a16="http://schemas.microsoft.com/office/drawing/2014/main" id="{65DF47F2-5757-4BF0-AD5F-F713E45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" y="807631"/>
            <a:ext cx="542228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C23A6-E771-4682-9CBF-CD4F4E2659A5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A500-BB04-470B-90A3-0C62E0B5B69E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</a:rPr>
              <a:t>THE COST OF LIVING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B2FD2-0B88-4D5D-AB9C-31411E23CA68}"/>
              </a:ext>
            </a:extLst>
          </p:cNvPr>
          <p:cNvSpPr txBox="1"/>
          <p:nvPr/>
        </p:nvSpPr>
        <p:spPr>
          <a:xfrm>
            <a:off x="5539086" y="1720485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utilities</a:t>
            </a:r>
          </a:p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/ˌ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pʌblɪk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ju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ːˈ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tɪləti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EFF65-A04B-4475-83F4-A4FBBB553FAC}"/>
              </a:ext>
            </a:extLst>
          </p:cNvPr>
          <p:cNvSpPr txBox="1"/>
          <p:nvPr/>
        </p:nvSpPr>
        <p:spPr>
          <a:xfrm>
            <a:off x="228599" y="5699984"/>
            <a:ext cx="845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Public utilities such as water, gas and electricity come under the control of the government.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65213-33DC-4EB6-B301-8CC52CB4ACFB}"/>
              </a:ext>
            </a:extLst>
          </p:cNvPr>
          <p:cNvSpPr txBox="1"/>
          <p:nvPr/>
        </p:nvSpPr>
        <p:spPr>
          <a:xfrm>
            <a:off x="5539086" y="3285716"/>
            <a:ext cx="35002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ngành dịch vụ công cộng (cấp nước, điện, mạng lưới xe búyt..), dịch vụ công cộng, ngành công ích, ngành phục vụ công cộng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7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C23A6-E771-4682-9CBF-CD4F4E2659A5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A500-BB04-470B-90A3-0C62E0B5B69E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pic>
        <p:nvPicPr>
          <p:cNvPr id="4100" name="Picture 4" descr="Advanced meters for WA electricity network | Energy Magazine">
            <a:extLst>
              <a:ext uri="{FF2B5EF4-FFF2-40B4-BE49-F238E27FC236}">
                <a16:creationId xmlns:a16="http://schemas.microsoft.com/office/drawing/2014/main" id="{59919EC3-EC14-4E3D-99FE-A4A61D16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4038599" cy="38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CA96B-61EF-43A0-83CB-09DCAB23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97577"/>
            <a:ext cx="4433047" cy="38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4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C23A6-E771-4682-9CBF-CD4F4E2659A5}"/>
              </a:ext>
            </a:extLst>
          </p:cNvPr>
          <p:cNvSpPr txBox="1"/>
          <p:nvPr/>
        </p:nvSpPr>
        <p:spPr>
          <a:xfrm>
            <a:off x="12895" y="10551"/>
            <a:ext cx="235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VOCABULARY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A500-BB04-470B-90A3-0C62E0B5B69E}"/>
              </a:ext>
            </a:extLst>
          </p:cNvPr>
          <p:cNvSpPr txBox="1"/>
          <p:nvPr/>
        </p:nvSpPr>
        <p:spPr>
          <a:xfrm>
            <a:off x="2288344" y="18533"/>
            <a:ext cx="593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COST OF LIVING</a:t>
            </a:r>
          </a:p>
        </p:txBody>
      </p:sp>
      <p:pic>
        <p:nvPicPr>
          <p:cNvPr id="4102" name="Picture 6" descr="WATER SUPPLY AND ITS TYPES — Steemit">
            <a:extLst>
              <a:ext uri="{FF2B5EF4-FFF2-40B4-BE49-F238E27FC236}">
                <a16:creationId xmlns:a16="http://schemas.microsoft.com/office/drawing/2014/main" id="{DF6DB5BE-23E7-4E80-94B7-FF22D609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952881"/>
            <a:ext cx="5486399" cy="39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EA3F4-3B3D-44FD-9B7A-7FF355CABC86}"/>
              </a:ext>
            </a:extLst>
          </p:cNvPr>
          <p:cNvSpPr txBox="1"/>
          <p:nvPr/>
        </p:nvSpPr>
        <p:spPr>
          <a:xfrm>
            <a:off x="5943599" y="2362200"/>
            <a:ext cx="2743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supply</a:t>
            </a:r>
          </a:p>
          <a:p>
            <a:pPr algn="ctr"/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wɔ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tə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ˌ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səˈplaɪ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C7A3A-17DB-4785-B7A6-32F725ACDAB4}"/>
              </a:ext>
            </a:extLst>
          </p:cNvPr>
          <p:cNvSpPr txBox="1"/>
          <p:nvPr/>
        </p:nvSpPr>
        <p:spPr>
          <a:xfrm>
            <a:off x="304799" y="5225534"/>
            <a:ext cx="8179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water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 is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provided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treated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for a </a:t>
            </a:r>
            <a:r>
              <a:rPr lang="en-US" sz="2400" b="1" u="sng" dirty="0">
                <a:solidFill>
                  <a:srgbClr val="1D2A57"/>
                </a:solidFill>
                <a:latin typeface="Arial" panose="020B0604020202020204" pitchFamily="34" charset="0"/>
              </a:rPr>
              <a:t>particular</a:t>
            </a:r>
            <a:r>
              <a:rPr lang="en-US" sz="24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dirty="0">
                <a:solidFill>
                  <a:srgbClr val="1D2A57"/>
                </a:solidFill>
                <a:latin typeface="Arial" panose="020B0604020202020204" pitchFamily="34" charset="0"/>
              </a:rPr>
              <a:t>area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865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Words>834</Words>
  <Application>Microsoft Office PowerPoint</Application>
  <PresentationFormat>On-screen Show (4:3)</PresentationFormat>
  <Paragraphs>166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inherit</vt:lpstr>
      <vt:lpstr>arial</vt:lpstr>
      <vt:lpstr>arial</vt:lpstr>
      <vt:lpstr>Calibri</vt:lpstr>
      <vt:lpstr>Lucida Sans Unicode</vt:lpstr>
      <vt:lpstr>Roboto</vt:lpstr>
      <vt:lpstr>Sitka Banner</vt:lpstr>
      <vt:lpstr>Times New Roman</vt:lpstr>
      <vt:lpstr>Wingdings</vt:lpstr>
      <vt:lpstr>Office Theme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Loan</dc:creator>
  <cp:lastModifiedBy>Keios Starqua</cp:lastModifiedBy>
  <cp:revision>116</cp:revision>
  <dcterms:created xsi:type="dcterms:W3CDTF">2019-02-23T12:51:24Z</dcterms:created>
  <dcterms:modified xsi:type="dcterms:W3CDTF">2021-10-13T07:26:13Z</dcterms:modified>
</cp:coreProperties>
</file>